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9" r:id="rId9"/>
    <p:sldId id="262" r:id="rId10"/>
    <p:sldId id="263" r:id="rId11"/>
    <p:sldId id="264" r:id="rId12"/>
    <p:sldId id="265" r:id="rId13"/>
    <p:sldId id="266" r:id="rId14"/>
    <p:sldId id="271" r:id="rId15"/>
    <p:sldId id="267" r:id="rId16"/>
    <p:sldId id="268" r:id="rId17"/>
    <p:sldId id="270" r:id="rId18"/>
    <p:sldId id="273" r:id="rId19"/>
    <p:sldId id="274" r:id="rId20"/>
    <p:sldId id="276" r:id="rId21"/>
    <p:sldId id="275" r:id="rId22"/>
    <p:sldId id="277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30EA-3D64-4839-AD76-F81F15471852}" type="datetimeFigureOut">
              <a:rPr lang="zh-TW" altLang="en-US" smtClean="0"/>
              <a:t>2011/11/10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10C6-93EF-4CC5-AC78-64B0A9C17B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6807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30EA-3D64-4839-AD76-F81F15471852}" type="datetimeFigureOut">
              <a:rPr lang="zh-TW" altLang="en-US" smtClean="0"/>
              <a:t>2011/11/10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10C6-93EF-4CC5-AC78-64B0A9C17B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805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30EA-3D64-4839-AD76-F81F15471852}" type="datetimeFigureOut">
              <a:rPr lang="zh-TW" altLang="en-US" smtClean="0"/>
              <a:t>2011/11/10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10C6-93EF-4CC5-AC78-64B0A9C17B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4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30EA-3D64-4839-AD76-F81F15471852}" type="datetimeFigureOut">
              <a:rPr lang="zh-TW" altLang="en-US" smtClean="0"/>
              <a:t>2011/11/10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10C6-93EF-4CC5-AC78-64B0A9C17B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072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30EA-3D64-4839-AD76-F81F15471852}" type="datetimeFigureOut">
              <a:rPr lang="zh-TW" altLang="en-US" smtClean="0"/>
              <a:t>2011/11/10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10C6-93EF-4CC5-AC78-64B0A9C17B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317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30EA-3D64-4839-AD76-F81F15471852}" type="datetimeFigureOut">
              <a:rPr lang="zh-TW" altLang="en-US" smtClean="0"/>
              <a:t>2011/11/10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10C6-93EF-4CC5-AC78-64B0A9C17B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661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30EA-3D64-4839-AD76-F81F15471852}" type="datetimeFigureOut">
              <a:rPr lang="zh-TW" altLang="en-US" smtClean="0"/>
              <a:t>2011/11/10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10C6-93EF-4CC5-AC78-64B0A9C17B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353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30EA-3D64-4839-AD76-F81F15471852}" type="datetimeFigureOut">
              <a:rPr lang="zh-TW" altLang="en-US" smtClean="0"/>
              <a:t>2011/11/10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10C6-93EF-4CC5-AC78-64B0A9C17B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676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30EA-3D64-4839-AD76-F81F15471852}" type="datetimeFigureOut">
              <a:rPr lang="zh-TW" altLang="en-US" smtClean="0"/>
              <a:t>2011/11/10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10C6-93EF-4CC5-AC78-64B0A9C17B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921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30EA-3D64-4839-AD76-F81F15471852}" type="datetimeFigureOut">
              <a:rPr lang="zh-TW" altLang="en-US" smtClean="0"/>
              <a:t>2011/11/10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10C6-93EF-4CC5-AC78-64B0A9C17B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16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30EA-3D64-4839-AD76-F81F15471852}" type="datetimeFigureOut">
              <a:rPr lang="zh-TW" altLang="en-US" smtClean="0"/>
              <a:t>2011/11/10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10C6-93EF-4CC5-AC78-64B0A9C17B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650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D30EA-3D64-4839-AD76-F81F15471852}" type="datetimeFigureOut">
              <a:rPr lang="zh-TW" altLang="en-US" smtClean="0"/>
              <a:t>2011/11/10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B10C6-93EF-4CC5-AC78-64B0A9C17B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8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1052736"/>
            <a:ext cx="8458200" cy="2907754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The fair valuation problem of guaranteed annuity options: </a:t>
            </a:r>
            <a:b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The stochastic mortality environment case</a:t>
            </a:r>
            <a:b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Laura </a:t>
            </a:r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Ballotta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 ,Steven </a:t>
            </a:r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Haberman</a:t>
            </a:r>
            <a:endParaRPr lang="zh-TW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4725144"/>
            <a:ext cx="6400800" cy="1752600"/>
          </a:xfrm>
        </p:spPr>
        <p:txBody>
          <a:bodyPr>
            <a:normAutofit/>
          </a:bodyPr>
          <a:lstStyle/>
          <a:p>
            <a:endParaRPr lang="zh-TW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6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735051"/>
              </p:ext>
            </p:extLst>
          </p:nvPr>
        </p:nvGraphicFramePr>
        <p:xfrm>
          <a:off x="107504" y="332656"/>
          <a:ext cx="9132888" cy="5553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方程式" r:id="rId3" imgW="5574960" imgH="3390840" progId="Equation.3">
                  <p:embed/>
                </p:oleObj>
              </mc:Choice>
              <mc:Fallback>
                <p:oleObj name="方程式" r:id="rId3" imgW="5574960" imgH="3390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504" y="332656"/>
                        <a:ext cx="9132888" cy="5553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42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8875181"/>
              </p:ext>
            </p:extLst>
          </p:nvPr>
        </p:nvGraphicFramePr>
        <p:xfrm>
          <a:off x="179512" y="116632"/>
          <a:ext cx="7622505" cy="657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方程式" r:id="rId3" imgW="5257800" imgH="4533840" progId="Equation.3">
                  <p:embed/>
                </p:oleObj>
              </mc:Choice>
              <mc:Fallback>
                <p:oleObj name="方程式" r:id="rId3" imgW="5257800" imgH="4533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116632"/>
                        <a:ext cx="7622505" cy="657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6156176" y="3068960"/>
            <a:ext cx="2987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對於評價與死亡力相關的商品，不能在</a:t>
            </a:r>
            <a:r>
              <a:rPr lang="en-US" altLang="zh-TW" dirty="0" smtClean="0">
                <a:solidFill>
                  <a:srgbClr val="FF0000"/>
                </a:solidFill>
              </a:rPr>
              <a:t>”risk neutral measure under financial risk”,</a:t>
            </a:r>
            <a:r>
              <a:rPr lang="zh-TW" altLang="en-US" dirty="0" smtClean="0">
                <a:solidFill>
                  <a:srgbClr val="FF0000"/>
                </a:solidFill>
              </a:rPr>
              <a:t>而是應該找出一個</a:t>
            </a:r>
            <a:r>
              <a:rPr lang="en-US" altLang="zh-TW" dirty="0" smtClean="0">
                <a:solidFill>
                  <a:srgbClr val="FF0000"/>
                </a:solidFill>
              </a:rPr>
              <a:t>”risk neutral measure under mortality risk”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2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271370"/>
              </p:ext>
            </p:extLst>
          </p:nvPr>
        </p:nvGraphicFramePr>
        <p:xfrm>
          <a:off x="99617" y="260648"/>
          <a:ext cx="9008887" cy="6264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方程式" r:id="rId3" imgW="7251480" imgH="5041800" progId="Equation.3">
                  <p:embed/>
                </p:oleObj>
              </mc:Choice>
              <mc:Fallback>
                <p:oleObj name="方程式" r:id="rId3" imgW="7251480" imgH="5041800" progId="Equation.3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17" y="260648"/>
                        <a:ext cx="9008887" cy="62646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395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127614"/>
              </p:ext>
            </p:extLst>
          </p:nvPr>
        </p:nvGraphicFramePr>
        <p:xfrm>
          <a:off x="179388" y="188640"/>
          <a:ext cx="8551862" cy="666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方程式" r:id="rId3" imgW="5638680" imgH="4394160" progId="Equation.3">
                  <p:embed/>
                </p:oleObj>
              </mc:Choice>
              <mc:Fallback>
                <p:oleObj name="方程式" r:id="rId3" imgW="5638680" imgH="4394160" progId="Equation.3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8640"/>
                        <a:ext cx="8551862" cy="666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686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46378"/>
              </p:ext>
            </p:extLst>
          </p:nvPr>
        </p:nvGraphicFramePr>
        <p:xfrm>
          <a:off x="217488" y="260350"/>
          <a:ext cx="8574087" cy="576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方程式" r:id="rId3" imgW="4876560" imgH="3276360" progId="Equation.3">
                  <p:embed/>
                </p:oleObj>
              </mc:Choice>
              <mc:Fallback>
                <p:oleObj name="方程式" r:id="rId3" imgW="4876560" imgH="3276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7488" y="260350"/>
                        <a:ext cx="8574087" cy="5761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112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556533"/>
              </p:ext>
            </p:extLst>
          </p:nvPr>
        </p:nvGraphicFramePr>
        <p:xfrm>
          <a:off x="179388" y="484188"/>
          <a:ext cx="8604250" cy="602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方程式" r:id="rId3" imgW="6108480" imgH="4279680" progId="Equation.3">
                  <p:embed/>
                </p:oleObj>
              </mc:Choice>
              <mc:Fallback>
                <p:oleObj name="方程式" r:id="rId3" imgW="6108480" imgH="427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388" y="484188"/>
                        <a:ext cx="8604250" cy="602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686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101350"/>
              </p:ext>
            </p:extLst>
          </p:nvPr>
        </p:nvGraphicFramePr>
        <p:xfrm>
          <a:off x="179512" y="332656"/>
          <a:ext cx="8841649" cy="5832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方程式" r:id="rId3" imgW="5892480" imgH="3886200" progId="Equation.3">
                  <p:embed/>
                </p:oleObj>
              </mc:Choice>
              <mc:Fallback>
                <p:oleObj name="方程式" r:id="rId3" imgW="5892480" imgH="3886200" progId="Equation.3">
                  <p:embed/>
                  <p:pic>
                    <p:nvPicPr>
                      <p:cNvPr id="0" name="物件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32656"/>
                        <a:ext cx="8841649" cy="58326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480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1294160"/>
              </p:ext>
            </p:extLst>
          </p:nvPr>
        </p:nvGraphicFramePr>
        <p:xfrm>
          <a:off x="35496" y="332656"/>
          <a:ext cx="9039427" cy="5040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方程式" r:id="rId3" imgW="5689440" imgH="3174840" progId="Equation.3">
                  <p:embed/>
                </p:oleObj>
              </mc:Choice>
              <mc:Fallback>
                <p:oleObj name="方程式" r:id="rId3" imgW="5689440" imgH="3174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496" y="332656"/>
                        <a:ext cx="9039427" cy="5040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480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005617"/>
              </p:ext>
            </p:extLst>
          </p:nvPr>
        </p:nvGraphicFramePr>
        <p:xfrm>
          <a:off x="35496" y="404664"/>
          <a:ext cx="9051433" cy="51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方程式" r:id="rId3" imgW="5778360" imgH="3263760" progId="Equation.3">
                  <p:embed/>
                </p:oleObj>
              </mc:Choice>
              <mc:Fallback>
                <p:oleObj name="方程式" r:id="rId3" imgW="5778360" imgH="3263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496" y="404664"/>
                        <a:ext cx="9051433" cy="5112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72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548993"/>
              </p:ext>
            </p:extLst>
          </p:nvPr>
        </p:nvGraphicFramePr>
        <p:xfrm>
          <a:off x="107504" y="260648"/>
          <a:ext cx="8832406" cy="5688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方程式" r:id="rId3" imgW="4813200" imgH="3098520" progId="Equation.3">
                  <p:embed/>
                </p:oleObj>
              </mc:Choice>
              <mc:Fallback>
                <p:oleObj name="方程式" r:id="rId3" imgW="4813200" imgH="30985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504" y="260648"/>
                        <a:ext cx="8832406" cy="5688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50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1. introduction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2. A valuation approach for guaranteed annuity options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3. A stochastic approach to mortality risk: the basic model and its extensions</a:t>
            </a:r>
          </a:p>
          <a:p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4. A model for the financial risk and the GAO valuation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formula</a:t>
            </a:r>
          </a:p>
          <a:p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5. Numerical calculations and sensitivity analysis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69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846494"/>
              </p:ext>
            </p:extLst>
          </p:nvPr>
        </p:nvGraphicFramePr>
        <p:xfrm>
          <a:off x="179512" y="212401"/>
          <a:ext cx="7129462" cy="6619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方程式" r:id="rId3" imgW="3581280" imgH="3327120" progId="Equation.3">
                  <p:embed/>
                </p:oleObj>
              </mc:Choice>
              <mc:Fallback>
                <p:oleObj name="方程式" r:id="rId3" imgW="3581280" imgH="3327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212401"/>
                        <a:ext cx="7129462" cy="66198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50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092020"/>
              </p:ext>
            </p:extLst>
          </p:nvPr>
        </p:nvGraphicFramePr>
        <p:xfrm>
          <a:off x="83120" y="233064"/>
          <a:ext cx="9169400" cy="636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方程式" r:id="rId3" imgW="4279680" imgH="2971800" progId="Equation.3">
                  <p:embed/>
                </p:oleObj>
              </mc:Choice>
              <mc:Fallback>
                <p:oleObj name="方程式" r:id="rId3" imgW="4279680" imgH="297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120" y="233064"/>
                        <a:ext cx="9169400" cy="6364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群組 4"/>
          <p:cNvGrpSpPr/>
          <p:nvPr/>
        </p:nvGrpSpPr>
        <p:grpSpPr>
          <a:xfrm>
            <a:off x="5436096" y="475010"/>
            <a:ext cx="3600400" cy="793750"/>
            <a:chOff x="4860032" y="404664"/>
            <a:chExt cx="3600400" cy="793750"/>
          </a:xfrm>
        </p:grpSpPr>
        <p:graphicFrame>
          <p:nvGraphicFramePr>
            <p:cNvPr id="3" name="物件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5300596"/>
                </p:ext>
              </p:extLst>
            </p:nvPr>
          </p:nvGraphicFramePr>
          <p:xfrm>
            <a:off x="4919737" y="404664"/>
            <a:ext cx="3468687" cy="793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4" name="方程式" r:id="rId5" imgW="1942920" imgH="444240" progId="Equation.3">
                    <p:embed/>
                  </p:oleObj>
                </mc:Choice>
                <mc:Fallback>
                  <p:oleObj name="方程式" r:id="rId5" imgW="1942920" imgH="4442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919737" y="404664"/>
                          <a:ext cx="3468687" cy="7937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矩形 3"/>
            <p:cNvSpPr/>
            <p:nvPr/>
          </p:nvSpPr>
          <p:spPr>
            <a:xfrm>
              <a:off x="4860032" y="404664"/>
              <a:ext cx="3600400" cy="7920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350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560039"/>
              </p:ext>
            </p:extLst>
          </p:nvPr>
        </p:nvGraphicFramePr>
        <p:xfrm>
          <a:off x="467544" y="67624"/>
          <a:ext cx="7319838" cy="6673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方程式" r:id="rId3" imgW="4483080" imgH="4089240" progId="Equation.3">
                  <p:embed/>
                </p:oleObj>
              </mc:Choice>
              <mc:Fallback>
                <p:oleObj name="方程式" r:id="rId3" imgW="4483080" imgH="4089240" progId="Equation.3">
                  <p:embed/>
                  <p:pic>
                    <p:nvPicPr>
                      <p:cNvPr id="0" name="物件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67624"/>
                        <a:ext cx="7319838" cy="66737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715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Guaranteed annuity option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Guaranteed </a:t>
            </a:r>
            <a:r>
              <a:rPr lang="en-US" altLang="zh-TW" sz="2800" dirty="0"/>
              <a:t>annuity </a:t>
            </a:r>
            <a:r>
              <a:rPr lang="en-US" altLang="zh-TW" sz="2800" dirty="0" smtClean="0"/>
              <a:t>option(GAO)  </a:t>
            </a:r>
            <a:r>
              <a:rPr lang="en-US" altLang="zh-TW" sz="2800" dirty="0"/>
              <a:t>is a contract giving the holder the right to receive </a:t>
            </a:r>
            <a:r>
              <a:rPr lang="en-US" altLang="zh-TW" sz="2800" dirty="0" smtClean="0"/>
              <a:t>at retirement </a:t>
            </a:r>
            <a:r>
              <a:rPr lang="en-US" altLang="zh-TW" sz="2800" dirty="0"/>
              <a:t>the greater </a:t>
            </a:r>
            <a:r>
              <a:rPr lang="en-US" altLang="zh-TW" sz="2800" dirty="0" smtClean="0"/>
              <a:t>of</a:t>
            </a:r>
          </a:p>
          <a:p>
            <a:pPr marL="0" indent="0">
              <a:buNone/>
            </a:pPr>
            <a:r>
              <a:rPr lang="en-US" altLang="zh-TW" sz="2800" dirty="0" smtClean="0"/>
              <a:t>(</a:t>
            </a:r>
            <a:r>
              <a:rPr lang="en-US" altLang="zh-TW" sz="2800" dirty="0"/>
              <a:t>a) a cash payment equal to the current value of the </a:t>
            </a:r>
            <a:r>
              <a:rPr lang="en-US" altLang="zh-TW" sz="2800" dirty="0" smtClean="0"/>
              <a:t>        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investment </a:t>
            </a:r>
            <a:r>
              <a:rPr lang="en-US" altLang="zh-TW" sz="2800" dirty="0"/>
              <a:t>in the equity fund, </a:t>
            </a:r>
            <a:r>
              <a:rPr lang="en-US" altLang="zh-TW" sz="2800" i="1" dirty="0"/>
              <a:t>S</a:t>
            </a:r>
            <a:r>
              <a:rPr lang="en-US" altLang="zh-TW" sz="2800" dirty="0"/>
              <a:t>, </a:t>
            </a:r>
          </a:p>
          <a:p>
            <a:pPr marL="0" indent="0">
              <a:buNone/>
            </a:pPr>
            <a:r>
              <a:rPr lang="en-US" altLang="zh-TW" sz="2800" dirty="0" smtClean="0"/>
              <a:t>(b)the </a:t>
            </a:r>
            <a:r>
              <a:rPr lang="en-US" altLang="zh-TW" sz="2800" dirty="0"/>
              <a:t>expected present value of the life annuity </a:t>
            </a:r>
            <a:r>
              <a:rPr lang="en-US" altLang="zh-TW" sz="2800" dirty="0" smtClean="0"/>
              <a:t> 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obtained </a:t>
            </a:r>
            <a:r>
              <a:rPr lang="en-US" altLang="zh-TW" sz="2800" dirty="0"/>
              <a:t>by converting this investment at the 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guaranteed </a:t>
            </a:r>
            <a:r>
              <a:rPr lang="en-US" altLang="zh-TW" sz="2800" dirty="0"/>
              <a:t>rate.</a:t>
            </a:r>
            <a:endParaRPr lang="zh-TW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88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Assumption:</a:t>
            </a:r>
          </a:p>
          <a:p>
            <a:pPr marL="514350" indent="-514350">
              <a:buAutoNum type="arabicPeriod"/>
            </a:pPr>
            <a:r>
              <a:rPr lang="en-US" altLang="zh-TW" dirty="0" smtClean="0"/>
              <a:t>The mortality risk is independent of the financial risk.</a:t>
            </a:r>
          </a:p>
          <a:p>
            <a:pPr marL="514350" indent="-514350">
              <a:buAutoNum type="arabicPeriod"/>
            </a:pPr>
            <a:r>
              <a:rPr lang="en-US" altLang="zh-TW" dirty="0" smtClean="0"/>
              <a:t>Single premium S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(ignore any expense)</a:t>
            </a:r>
          </a:p>
          <a:p>
            <a:pPr marL="514350" indent="-514350">
              <a:buAutoNum type="arabicPeriod"/>
            </a:pPr>
            <a:r>
              <a:rPr lang="en-US" altLang="zh-TW" dirty="0" smtClean="0"/>
              <a:t>The market is frictionless and competitive market with continuous trading</a:t>
            </a:r>
          </a:p>
          <a:p>
            <a:r>
              <a:rPr lang="en-US" altLang="zh-TW" dirty="0" smtClean="0"/>
              <a:t>Model</a:t>
            </a:r>
          </a:p>
          <a:p>
            <a:pPr marL="0" indent="0">
              <a:buNone/>
            </a:pPr>
            <a:r>
              <a:rPr lang="en-US" altLang="zh-TW" dirty="0" smtClean="0"/>
              <a:t>1. Heath-</a:t>
            </a:r>
            <a:r>
              <a:rPr lang="en-US" altLang="zh-TW" dirty="0" err="1" smtClean="0"/>
              <a:t>Jarrow</a:t>
            </a:r>
            <a:r>
              <a:rPr lang="en-US" altLang="zh-TW" dirty="0" smtClean="0"/>
              <a:t>-Morton for interest rate</a:t>
            </a:r>
          </a:p>
          <a:p>
            <a:pPr marL="0" indent="0">
              <a:buNone/>
            </a:pPr>
            <a:r>
              <a:rPr lang="en-US" altLang="zh-TW" dirty="0" smtClean="0"/>
              <a:t>2.Bullotta and </a:t>
            </a:r>
            <a:r>
              <a:rPr lang="en-US" altLang="zh-TW" dirty="0" err="1" smtClean="0"/>
              <a:t>Haberman</a:t>
            </a:r>
            <a:r>
              <a:rPr lang="en-US" altLang="zh-TW" dirty="0" smtClean="0"/>
              <a:t> for mortality intensity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988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910443"/>
              </p:ext>
            </p:extLst>
          </p:nvPr>
        </p:nvGraphicFramePr>
        <p:xfrm>
          <a:off x="200410" y="44624"/>
          <a:ext cx="8764649" cy="6793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方程式" r:id="rId3" imgW="5943600" imgH="4609800" progId="Equation.3">
                  <p:embed/>
                </p:oleObj>
              </mc:Choice>
              <mc:Fallback>
                <p:oleObj name="方程式" r:id="rId3" imgW="5943600" imgH="460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0410" y="44624"/>
                        <a:ext cx="8764649" cy="6793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988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607548"/>
              </p:ext>
            </p:extLst>
          </p:nvPr>
        </p:nvGraphicFramePr>
        <p:xfrm>
          <a:off x="179512" y="215400"/>
          <a:ext cx="6696744" cy="6741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方程式" r:id="rId3" imgW="5600520" imgH="5638680" progId="Equation.3">
                  <p:embed/>
                </p:oleObj>
              </mc:Choice>
              <mc:Fallback>
                <p:oleObj name="方程式" r:id="rId3" imgW="5600520" imgH="5638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215400"/>
                        <a:ext cx="6696744" cy="67419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644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848732"/>
              </p:ext>
            </p:extLst>
          </p:nvPr>
        </p:nvGraphicFramePr>
        <p:xfrm>
          <a:off x="179511" y="260648"/>
          <a:ext cx="8707295" cy="619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方程式" r:id="rId3" imgW="5892480" imgH="4190760" progId="Equation.3">
                  <p:embed/>
                </p:oleObj>
              </mc:Choice>
              <mc:Fallback>
                <p:oleObj name="方程式" r:id="rId3" imgW="5892480" imgH="4190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1" y="260648"/>
                        <a:ext cx="8707295" cy="6192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5148064" y="1124744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Ornstein-</a:t>
            </a:r>
            <a:r>
              <a:rPr lang="en-US" altLang="zh-TW" dirty="0" err="1" smtClean="0">
                <a:solidFill>
                  <a:srgbClr val="FF0000"/>
                </a:solidFill>
              </a:rPr>
              <a:t>Uhlenbeck</a:t>
            </a:r>
            <a:r>
              <a:rPr lang="en-US" altLang="zh-TW" dirty="0" smtClean="0">
                <a:solidFill>
                  <a:srgbClr val="FF0000"/>
                </a:solidFill>
              </a:rPr>
              <a:t> model has the desirable property of mean reversion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87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504842"/>
              </p:ext>
            </p:extLst>
          </p:nvPr>
        </p:nvGraphicFramePr>
        <p:xfrm>
          <a:off x="179512" y="332656"/>
          <a:ext cx="8763283" cy="288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方程式" r:id="rId3" imgW="5486400" imgH="1803240" progId="Equation.3">
                  <p:embed/>
                </p:oleObj>
              </mc:Choice>
              <mc:Fallback>
                <p:oleObj name="方程式" r:id="rId3" imgW="5486400" imgH="1803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332656"/>
                        <a:ext cx="8763283" cy="2880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480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555350"/>
              </p:ext>
            </p:extLst>
          </p:nvPr>
        </p:nvGraphicFramePr>
        <p:xfrm>
          <a:off x="80963" y="153515"/>
          <a:ext cx="9063037" cy="5219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方程式" r:id="rId3" imgW="4940280" imgH="2844720" progId="Equation.3">
                  <p:embed/>
                </p:oleObj>
              </mc:Choice>
              <mc:Fallback>
                <p:oleObj name="方程式" r:id="rId3" imgW="4940280" imgH="2844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963" y="153515"/>
                        <a:ext cx="9063037" cy="52197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42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202</Words>
  <Application>Microsoft Office PowerPoint</Application>
  <PresentationFormat>如螢幕大小 (4:3)</PresentationFormat>
  <Paragraphs>25</Paragraphs>
  <Slides>22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22</vt:i4>
      </vt:variant>
    </vt:vector>
  </HeadingPairs>
  <TitlesOfParts>
    <vt:vector size="25" baseType="lpstr">
      <vt:lpstr>Office 佈景主題</vt:lpstr>
      <vt:lpstr>方程式</vt:lpstr>
      <vt:lpstr>Microsoft 方程式編輯器 3.0</vt:lpstr>
      <vt:lpstr>The fair valuation problem of guaranteed annuity options:  The stochastic mortality environment case  Laura Ballotta ,Steven Haberman</vt:lpstr>
      <vt:lpstr>PowerPoint 簡報</vt:lpstr>
      <vt:lpstr>Guaranteed annuity option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fair valuation problem of guaranteed annuity options:  The stochastic mortality environment case  Laura Ballotta ,Steven Haberman</dc:title>
  <dc:creator>ares0628</dc:creator>
  <cp:lastModifiedBy>ares0628</cp:lastModifiedBy>
  <cp:revision>70</cp:revision>
  <dcterms:created xsi:type="dcterms:W3CDTF">2011-10-24T07:20:00Z</dcterms:created>
  <dcterms:modified xsi:type="dcterms:W3CDTF">2011-11-10T06:48:11Z</dcterms:modified>
</cp:coreProperties>
</file>